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sldIdLst>
    <p:sldId id="256" r:id="rId2"/>
    <p:sldId id="257" r:id="rId3"/>
    <p:sldId id="262" r:id="rId4"/>
    <p:sldId id="260" r:id="rId5"/>
    <p:sldId id="258" r:id="rId6"/>
    <p:sldId id="259" r:id="rId7"/>
    <p:sldId id="261" r:id="rId8"/>
    <p:sldId id="263" r:id="rId9"/>
    <p:sldId id="264" r:id="rId10"/>
    <p:sldId id="265" r:id="rId11"/>
    <p:sldId id="266" r:id="rId12"/>
    <p:sldId id="268"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5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83AA387-9D6F-A244-8287-B1D0688EF18C}"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D7BA3-DC10-5642-9DF1-A18221C55E49}"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83AA387-9D6F-A244-8287-B1D0688EF18C}"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D7BA3-DC10-5642-9DF1-A18221C55E49}"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83AA387-9D6F-A244-8287-B1D0688EF18C}"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D7BA3-DC10-5642-9DF1-A18221C55E49}"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83AA387-9D6F-A244-8287-B1D0688EF18C}"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D7BA3-DC10-5642-9DF1-A18221C55E4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83AA387-9D6F-A244-8287-B1D0688EF18C}"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D7BA3-DC10-5642-9DF1-A18221C55E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83AA387-9D6F-A244-8287-B1D0688EF18C}"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D7BA3-DC10-5642-9DF1-A18221C55E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83AA387-9D6F-A244-8287-B1D0688EF18C}"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D7BA3-DC10-5642-9DF1-A18221C55E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83AA387-9D6F-A244-8287-B1D0688EF18C}"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D7BA3-DC10-5642-9DF1-A18221C55E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83AA387-9D6F-A244-8287-B1D0688EF18C}"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D7BA3-DC10-5642-9DF1-A18221C55E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AA387-9D6F-A244-8287-B1D0688EF18C}"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D7BA3-DC10-5642-9DF1-A18221C55E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AA387-9D6F-A244-8287-B1D0688EF18C}"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F83AA387-9D6F-A244-8287-B1D0688EF18C}" type="datetimeFigureOut">
              <a:rPr lang="en-US" smtClean="0"/>
              <a:pPr/>
              <a:t>1/5/2015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A2DD7BA3-DC10-5642-9DF1-A18221C55E49}"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iranda.reagan@maryville-schools.org" TargetMode="External"/><Relationship Id="rId2" Type="http://schemas.openxmlformats.org/officeDocument/2006/relationships/hyperlink" Target="mailto:dee.dulin@maryville-school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STEM</a:t>
            </a:r>
            <a:endParaRPr lang="en-US" dirty="0"/>
          </a:p>
        </p:txBody>
      </p:sp>
      <p:sp>
        <p:nvSpPr>
          <p:cNvPr id="3" name="Subtitle 2"/>
          <p:cNvSpPr>
            <a:spLocks noGrp="1"/>
          </p:cNvSpPr>
          <p:nvPr>
            <p:ph type="subTitle" idx="1"/>
          </p:nvPr>
        </p:nvSpPr>
        <p:spPr>
          <a:xfrm rot="21060000">
            <a:off x="2462868" y="4716126"/>
            <a:ext cx="6650550" cy="914400"/>
          </a:xfrm>
        </p:spPr>
        <p:txBody>
          <a:bodyPr>
            <a:normAutofit/>
          </a:bodyPr>
          <a:lstStyle/>
          <a:p>
            <a:pPr algn="ctr"/>
            <a:r>
              <a:rPr lang="en-US" dirty="0" smtClean="0"/>
              <a:t>hands-on problem solving, content connected, collaboration, applied knowledge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Engineering Design Process</a:t>
            </a:r>
            <a:endParaRPr lang="en-US" dirty="0"/>
          </a:p>
        </p:txBody>
      </p:sp>
      <p:sp>
        <p:nvSpPr>
          <p:cNvPr id="3" name="Content Placeholder 2"/>
          <p:cNvSpPr>
            <a:spLocks noGrp="1"/>
          </p:cNvSpPr>
          <p:nvPr>
            <p:ph idx="1"/>
          </p:nvPr>
        </p:nvSpPr>
        <p:spPr>
          <a:xfrm>
            <a:off x="394767" y="3012142"/>
            <a:ext cx="8375921" cy="3388658"/>
          </a:xfrm>
        </p:spPr>
        <p:txBody>
          <a:bodyPr vert="horz"/>
          <a:lstStyle/>
          <a:p>
            <a:pPr>
              <a:buNone/>
            </a:pPr>
            <a:r>
              <a:rPr lang="en-US" b="1" dirty="0" smtClean="0">
                <a:solidFill>
                  <a:schemeClr val="accent1"/>
                </a:solidFill>
              </a:rPr>
              <a:t>Ask</a:t>
            </a:r>
            <a:r>
              <a:rPr lang="en-US" b="1" dirty="0" smtClean="0"/>
              <a:t>- Monday: </a:t>
            </a:r>
            <a:r>
              <a:rPr lang="en-US" sz="1800" b="1" dirty="0" smtClean="0"/>
              <a:t>Read Let’s Go To the Moon, explore videos of space exploration</a:t>
            </a:r>
          </a:p>
          <a:p>
            <a:pPr>
              <a:buNone/>
            </a:pPr>
            <a:r>
              <a:rPr lang="en-US" b="1" dirty="0" smtClean="0">
                <a:solidFill>
                  <a:srgbClr val="073779"/>
                </a:solidFill>
              </a:rPr>
              <a:t>Imagine/Plan</a:t>
            </a:r>
            <a:r>
              <a:rPr lang="en-US" b="1" dirty="0" smtClean="0"/>
              <a:t>- Tuesday: </a:t>
            </a:r>
            <a:r>
              <a:rPr lang="en-US" sz="1800" b="1" dirty="0" smtClean="0"/>
              <a:t>View materials, plan and sketch</a:t>
            </a:r>
            <a:r>
              <a:rPr lang="en-US" b="1" dirty="0" smtClean="0"/>
              <a:t> </a:t>
            </a:r>
          </a:p>
          <a:p>
            <a:pPr>
              <a:buNone/>
            </a:pPr>
            <a:r>
              <a:rPr lang="en-US" b="1" dirty="0" smtClean="0">
                <a:solidFill>
                  <a:srgbClr val="073779"/>
                </a:solidFill>
              </a:rPr>
              <a:t>Create</a:t>
            </a:r>
            <a:r>
              <a:rPr lang="en-US" b="1" dirty="0" smtClean="0"/>
              <a:t>- Wednesday: </a:t>
            </a:r>
            <a:r>
              <a:rPr lang="en-US" sz="1800" b="1" dirty="0" smtClean="0"/>
              <a:t>build robo arms</a:t>
            </a:r>
            <a:r>
              <a:rPr lang="en-US" b="1" dirty="0" smtClean="0"/>
              <a:t> </a:t>
            </a:r>
          </a:p>
          <a:p>
            <a:pPr>
              <a:buNone/>
            </a:pPr>
            <a:r>
              <a:rPr lang="en-US" b="1" dirty="0" smtClean="0">
                <a:solidFill>
                  <a:srgbClr val="073779"/>
                </a:solidFill>
              </a:rPr>
              <a:t>Improve</a:t>
            </a:r>
            <a:r>
              <a:rPr lang="en-US" b="1" dirty="0" smtClean="0"/>
              <a:t>- Thursday: </a:t>
            </a:r>
            <a:r>
              <a:rPr lang="en-US" sz="1800" b="1" dirty="0" smtClean="0"/>
              <a:t>finish building and test arms</a:t>
            </a:r>
            <a:r>
              <a:rPr lang="en-US" b="1" dirty="0" smtClean="0"/>
              <a:t> </a:t>
            </a:r>
          </a:p>
          <a:p>
            <a:pPr>
              <a:buNone/>
            </a:pPr>
            <a:r>
              <a:rPr lang="en-US" b="1" dirty="0" smtClean="0">
                <a:solidFill>
                  <a:srgbClr val="073779"/>
                </a:solidFill>
              </a:rPr>
              <a:t>Present</a:t>
            </a:r>
            <a:r>
              <a:rPr lang="en-US" b="1" dirty="0" smtClean="0"/>
              <a:t>- Friday: </a:t>
            </a:r>
            <a:r>
              <a:rPr lang="en-US" sz="1800" b="1" dirty="0" smtClean="0"/>
              <a:t>complete rubric, present arms and defend choices</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Supplies Needed</a:t>
            </a:r>
            <a:endParaRPr lang="en-US" dirty="0"/>
          </a:p>
        </p:txBody>
      </p:sp>
      <p:sp>
        <p:nvSpPr>
          <p:cNvPr id="3" name="Content Placeholder 2"/>
          <p:cNvSpPr>
            <a:spLocks noGrp="1"/>
          </p:cNvSpPr>
          <p:nvPr>
            <p:ph idx="1"/>
          </p:nvPr>
        </p:nvSpPr>
        <p:spPr/>
        <p:txBody>
          <a:bodyPr wrap="square" numCol="2">
            <a:noAutofit/>
          </a:bodyPr>
          <a:lstStyle/>
          <a:p>
            <a:pPr>
              <a:spcAft>
                <a:spcPts val="200"/>
              </a:spcAft>
              <a:buNone/>
            </a:pPr>
            <a:r>
              <a:rPr lang="en-US" dirty="0" smtClean="0"/>
              <a:t>Cardboard tubes </a:t>
            </a:r>
          </a:p>
          <a:p>
            <a:pPr>
              <a:spcAft>
                <a:spcPts val="200"/>
              </a:spcAft>
              <a:buNone/>
            </a:pPr>
            <a:r>
              <a:rPr lang="en-US" sz="1400" dirty="0" smtClean="0"/>
              <a:t>		(various sizes)</a:t>
            </a:r>
          </a:p>
          <a:p>
            <a:pPr>
              <a:spcAft>
                <a:spcPts val="200"/>
              </a:spcAft>
              <a:buNone/>
            </a:pPr>
            <a:r>
              <a:rPr lang="en-US" dirty="0" smtClean="0"/>
              <a:t>Cardboard scraps</a:t>
            </a:r>
          </a:p>
          <a:p>
            <a:pPr>
              <a:spcAft>
                <a:spcPts val="200"/>
              </a:spcAft>
              <a:buNone/>
            </a:pPr>
            <a:r>
              <a:rPr lang="en-US" sz="1400" dirty="0" smtClean="0"/>
              <a:t>		(various sizes)</a:t>
            </a:r>
          </a:p>
          <a:p>
            <a:pPr>
              <a:spcAft>
                <a:spcPts val="200"/>
              </a:spcAft>
              <a:buNone/>
            </a:pPr>
            <a:r>
              <a:rPr lang="en-US" dirty="0" smtClean="0"/>
              <a:t>Popsicle sticks</a:t>
            </a:r>
          </a:p>
          <a:p>
            <a:pPr>
              <a:spcAft>
                <a:spcPts val="200"/>
              </a:spcAft>
              <a:buNone/>
            </a:pPr>
            <a:r>
              <a:rPr lang="en-US" sz="1400" dirty="0" smtClean="0"/>
              <a:t>		(various sizes)</a:t>
            </a:r>
          </a:p>
          <a:p>
            <a:pPr>
              <a:spcAft>
                <a:spcPts val="200"/>
              </a:spcAft>
              <a:buNone/>
            </a:pPr>
            <a:r>
              <a:rPr lang="en-US" dirty="0" smtClean="0"/>
              <a:t>Plastic Spoons</a:t>
            </a:r>
          </a:p>
          <a:p>
            <a:pPr>
              <a:spcAft>
                <a:spcPts val="200"/>
              </a:spcAft>
              <a:buNone/>
            </a:pPr>
            <a:r>
              <a:rPr lang="en-US" dirty="0" smtClean="0"/>
              <a:t>Plastic Forks</a:t>
            </a:r>
          </a:p>
          <a:p>
            <a:pPr>
              <a:spcAft>
                <a:spcPts val="200"/>
              </a:spcAft>
              <a:buNone/>
            </a:pPr>
            <a:endParaRPr lang="en-US" dirty="0" smtClean="0"/>
          </a:p>
          <a:p>
            <a:pPr>
              <a:spcAft>
                <a:spcPts val="200"/>
              </a:spcAft>
              <a:buNone/>
            </a:pPr>
            <a:endParaRPr lang="en-US" dirty="0" smtClean="0">
              <a:solidFill>
                <a:srgbClr val="073779"/>
              </a:solidFill>
            </a:endParaRPr>
          </a:p>
          <a:p>
            <a:pPr>
              <a:spcAft>
                <a:spcPts val="200"/>
              </a:spcAft>
              <a:buNone/>
            </a:pPr>
            <a:endParaRPr lang="en-US" dirty="0">
              <a:solidFill>
                <a:srgbClr val="073779"/>
              </a:solidFill>
            </a:endParaRPr>
          </a:p>
          <a:p>
            <a:pPr>
              <a:spcAft>
                <a:spcPts val="200"/>
              </a:spcAft>
              <a:buNone/>
            </a:pPr>
            <a:r>
              <a:rPr lang="en-US" dirty="0" smtClean="0">
                <a:solidFill>
                  <a:srgbClr val="073779"/>
                </a:solidFill>
              </a:rPr>
              <a:t>Adhesives:</a:t>
            </a:r>
          </a:p>
          <a:p>
            <a:pPr>
              <a:spcAft>
                <a:spcPts val="200"/>
              </a:spcAft>
              <a:buNone/>
            </a:pPr>
            <a:r>
              <a:rPr lang="en-US" dirty="0" smtClean="0">
                <a:solidFill>
                  <a:srgbClr val="073779"/>
                </a:solidFill>
              </a:rPr>
              <a:t>Glue </a:t>
            </a:r>
          </a:p>
          <a:p>
            <a:pPr>
              <a:spcAft>
                <a:spcPts val="200"/>
              </a:spcAft>
              <a:buNone/>
            </a:pPr>
            <a:r>
              <a:rPr lang="en-US" dirty="0" smtClean="0">
                <a:solidFill>
                  <a:srgbClr val="073779"/>
                </a:solidFill>
              </a:rPr>
              <a:t>Tape (1 foot)</a:t>
            </a:r>
          </a:p>
          <a:p>
            <a:pPr>
              <a:spcAft>
                <a:spcPts val="200"/>
              </a:spcAft>
              <a:buNone/>
            </a:pPr>
            <a:r>
              <a:rPr lang="en-US" dirty="0" smtClean="0">
                <a:solidFill>
                  <a:srgbClr val="073779"/>
                </a:solidFill>
              </a:rPr>
              <a:t>Pipe cleaners </a:t>
            </a:r>
          </a:p>
          <a:p>
            <a:pPr>
              <a:spcAft>
                <a:spcPts val="200"/>
              </a:spcAft>
              <a:buNone/>
            </a:pPr>
            <a:r>
              <a:rPr lang="en-US" dirty="0" smtClean="0">
                <a:solidFill>
                  <a:srgbClr val="073779"/>
                </a:solidFill>
              </a:rPr>
              <a:t>Brads</a:t>
            </a:r>
            <a:r>
              <a:rPr lang="en-US" dirty="0" smtClean="0"/>
              <a:t>  </a:t>
            </a:r>
          </a:p>
          <a:p>
            <a:pPr>
              <a:spcAft>
                <a:spcPts val="200"/>
              </a:spcAft>
              <a:buNone/>
            </a:pPr>
            <a:r>
              <a:rPr lang="en-US" dirty="0" smtClean="0">
                <a:solidFill>
                  <a:schemeClr val="accent1"/>
                </a:solidFill>
              </a:rPr>
              <a:t>Yarn</a:t>
            </a:r>
            <a:r>
              <a:rPr lang="en-US" dirty="0" smtClean="0"/>
              <a:t> </a:t>
            </a:r>
            <a:endParaRPr lang="en-US" dirty="0" smtClean="0">
              <a:solidFill>
                <a:schemeClr val="tx2"/>
              </a:solidFill>
            </a:endParaRPr>
          </a:p>
          <a:p>
            <a:pPr>
              <a:spcAft>
                <a:spcPts val="200"/>
              </a:spcAft>
              <a:buNone/>
            </a:pPr>
            <a:r>
              <a:rPr lang="en-US" dirty="0" smtClean="0">
                <a:solidFill>
                  <a:schemeClr val="accent3"/>
                </a:solidFill>
              </a:rPr>
              <a:t>Jewel rocks </a:t>
            </a:r>
            <a:r>
              <a:rPr lang="en-US" sz="1800" dirty="0" smtClean="0">
                <a:solidFill>
                  <a:schemeClr val="accent3"/>
                </a:solidFill>
              </a:rPr>
              <a:t>(moon rock)</a:t>
            </a:r>
          </a:p>
          <a:p>
            <a:pPr>
              <a:spcAft>
                <a:spcPts val="200"/>
              </a:spcAft>
              <a:buNone/>
            </a:pPr>
            <a:r>
              <a:rPr lang="en-US" dirty="0" smtClean="0">
                <a:solidFill>
                  <a:schemeClr val="accent3"/>
                </a:solidFill>
              </a:rPr>
              <a:t>Sand</a:t>
            </a:r>
            <a:r>
              <a:rPr lang="en-US" dirty="0" smtClean="0">
                <a:solidFill>
                  <a:schemeClr val="accent1">
                    <a:lumMod val="60000"/>
                    <a:lumOff val="40000"/>
                  </a:schemeClr>
                </a:solidFill>
              </a:rPr>
              <a:t> </a:t>
            </a:r>
            <a:r>
              <a:rPr lang="en-US" sz="1800" dirty="0" smtClean="0">
                <a:solidFill>
                  <a:srgbClr val="FFCC00"/>
                </a:solidFill>
              </a:rPr>
              <a:t>(for moon surface)</a:t>
            </a:r>
          </a:p>
          <a:p>
            <a:pPr>
              <a:spcAft>
                <a:spcPts val="200"/>
              </a:spcAft>
              <a:buNone/>
            </a:pPr>
            <a:endParaRPr lang="en-US" dirty="0" smtClean="0"/>
          </a:p>
          <a:p>
            <a:pPr>
              <a:spcAft>
                <a:spcPts val="200"/>
              </a:spcAft>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r>
              <a:rPr lang="en-US" dirty="0" smtClean="0"/>
              <a:t>Does this sound reasonable?</a:t>
            </a:r>
          </a:p>
          <a:p>
            <a:r>
              <a:rPr lang="en-US" dirty="0" smtClean="0"/>
              <a:t>Concerns?</a:t>
            </a:r>
          </a:p>
          <a:p>
            <a:r>
              <a:rPr lang="en-US" dirty="0" smtClean="0"/>
              <a:t>Needs?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you ready to start planning?</a:t>
            </a:r>
            <a:endParaRPr lang="en-US" dirty="0"/>
          </a:p>
        </p:txBody>
      </p:sp>
      <p:sp>
        <p:nvSpPr>
          <p:cNvPr id="3" name="Content Placeholder 2"/>
          <p:cNvSpPr>
            <a:spLocks noGrp="1"/>
          </p:cNvSpPr>
          <p:nvPr>
            <p:ph idx="1"/>
          </p:nvPr>
        </p:nvSpPr>
        <p:spPr>
          <a:xfrm>
            <a:off x="712788" y="3012142"/>
            <a:ext cx="8238172" cy="3388658"/>
          </a:xfrm>
        </p:spPr>
        <p:txBody>
          <a:bodyPr>
            <a:normAutofit fontScale="92500" lnSpcReduction="10000"/>
          </a:bodyPr>
          <a:lstStyle/>
          <a:p>
            <a:r>
              <a:rPr lang="en-US" dirty="0" smtClean="0"/>
              <a:t>Grab your basal series or materials used to develop lessons.</a:t>
            </a:r>
          </a:p>
          <a:p>
            <a:pPr>
              <a:lnSpc>
                <a:spcPct val="110000"/>
              </a:lnSpc>
              <a:spcAft>
                <a:spcPts val="0"/>
              </a:spcAft>
            </a:pPr>
            <a:r>
              <a:rPr lang="en-US" dirty="0" smtClean="0"/>
              <a:t>Meet with your grade level team. K or 2</a:t>
            </a:r>
            <a:r>
              <a:rPr lang="en-US" baseline="30000" dirty="0" smtClean="0"/>
              <a:t>nd</a:t>
            </a:r>
            <a:r>
              <a:rPr lang="en-US" dirty="0" smtClean="0"/>
              <a:t>, who is willing to volunteer to work through building a STEM challenge? </a:t>
            </a:r>
          </a:p>
          <a:p>
            <a:pPr marL="0" indent="0">
              <a:lnSpc>
                <a:spcPct val="110000"/>
              </a:lnSpc>
              <a:spcAft>
                <a:spcPts val="0"/>
              </a:spcAft>
              <a:buNone/>
            </a:pPr>
            <a:r>
              <a:rPr lang="en-US" smtClean="0"/>
              <a:t>     (</a:t>
            </a:r>
            <a:r>
              <a:rPr lang="en-US" dirty="0" smtClean="0"/>
              <a:t>mock </a:t>
            </a:r>
            <a:r>
              <a:rPr lang="en-US" smtClean="0"/>
              <a:t>meeting)</a:t>
            </a:r>
          </a:p>
          <a:p>
            <a:pPr marL="0" indent="0">
              <a:lnSpc>
                <a:spcPct val="110000"/>
              </a:lnSpc>
              <a:spcAft>
                <a:spcPts val="0"/>
              </a:spcAft>
              <a:buNone/>
            </a:pPr>
            <a:endParaRPr lang="en-US" dirty="0" smtClean="0"/>
          </a:p>
          <a:p>
            <a:r>
              <a:rPr lang="en-US" dirty="0" smtClean="0"/>
              <a:t>How can we help? </a:t>
            </a:r>
          </a:p>
          <a:p>
            <a:pPr>
              <a:spcAft>
                <a:spcPts val="200"/>
              </a:spcAft>
              <a:buNone/>
            </a:pPr>
            <a:r>
              <a:rPr lang="en-US" dirty="0" smtClean="0">
                <a:solidFill>
                  <a:srgbClr val="FF6600"/>
                </a:solidFill>
              </a:rPr>
              <a:t>Contact</a:t>
            </a:r>
            <a:r>
              <a:rPr lang="en-US" dirty="0" smtClean="0"/>
              <a:t>: Dee Dulin </a:t>
            </a:r>
            <a:r>
              <a:rPr lang="en-US" dirty="0" smtClean="0">
                <a:hlinkClick r:id="rId2"/>
              </a:rPr>
              <a:t>dee.dulin@maryville-schools.org</a:t>
            </a:r>
            <a:endParaRPr lang="en-US" dirty="0" smtClean="0"/>
          </a:p>
          <a:p>
            <a:pPr>
              <a:spcAft>
                <a:spcPts val="200"/>
              </a:spcAft>
              <a:buNone/>
            </a:pPr>
            <a:r>
              <a:rPr lang="en-US" dirty="0" smtClean="0"/>
              <a:t>Miranda Reagan </a:t>
            </a:r>
            <a:r>
              <a:rPr lang="en-US" dirty="0" smtClean="0">
                <a:hlinkClick r:id="rId3"/>
              </a:rPr>
              <a:t>miranda.reagan@maryville-schools.org</a:t>
            </a:r>
            <a:endParaRPr lang="en-US" dirty="0" smtClean="0"/>
          </a:p>
          <a:p>
            <a:pPr>
              <a:spcAft>
                <a:spcPts val="200"/>
              </a:spcAft>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Amazing Animals</a:t>
            </a:r>
            <a:endParaRPr lang="en-US" dirty="0"/>
          </a:p>
        </p:txBody>
      </p:sp>
      <p:sp>
        <p:nvSpPr>
          <p:cNvPr id="3" name="Content Placeholder 2"/>
          <p:cNvSpPr>
            <a:spLocks noGrp="1"/>
          </p:cNvSpPr>
          <p:nvPr>
            <p:ph idx="1"/>
          </p:nvPr>
        </p:nvSpPr>
        <p:spPr>
          <a:xfrm>
            <a:off x="343275" y="3012142"/>
            <a:ext cx="8444577" cy="3388658"/>
          </a:xfrm>
        </p:spPr>
        <p:txBody>
          <a:bodyPr>
            <a:noAutofit/>
          </a:bodyPr>
          <a:lstStyle/>
          <a:p>
            <a:pPr algn="ctr">
              <a:buNone/>
            </a:pPr>
            <a:r>
              <a:rPr lang="en-US" sz="3200" dirty="0" smtClean="0"/>
              <a:t>Animals have special body parts that help them do amazing things.  This week, we will learn about different animals and their special features. Do you know why turtles have a hard shell? Can you design a shell to protect a turtle?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Amazing Animals</a:t>
            </a:r>
            <a:endParaRPr lang="en-US" dirty="0"/>
          </a:p>
        </p:txBody>
      </p:sp>
      <p:pic>
        <p:nvPicPr>
          <p:cNvPr id="4" name="Content Placeholder 3" descr="Screen Shot 2014-12-13 at 2.10.49 PM.png"/>
          <p:cNvPicPr>
            <a:picLocks noGrp="1" noChangeAspect="1"/>
          </p:cNvPicPr>
          <p:nvPr>
            <p:ph idx="1"/>
          </p:nvPr>
        </p:nvPicPr>
        <p:blipFill>
          <a:blip r:embed="rId2"/>
          <a:srcRect l="-81527" r="-81527"/>
          <a:stretch>
            <a:fillRect/>
          </a:stretch>
        </p:blipFill>
        <p:spPr>
          <a:xfrm>
            <a:off x="-1942451" y="3012142"/>
            <a:ext cx="7716838" cy="3388658"/>
          </a:xfrm>
        </p:spPr>
      </p:pic>
      <p:pic>
        <p:nvPicPr>
          <p:cNvPr id="6" name="Picture 5" descr="Screen Shot 2014-12-13 at 2.11.45 PM.png"/>
          <p:cNvPicPr>
            <a:picLocks noChangeAspect="1"/>
          </p:cNvPicPr>
          <p:nvPr/>
        </p:nvPicPr>
        <p:blipFill>
          <a:blip r:embed="rId3"/>
          <a:stretch>
            <a:fillRect/>
          </a:stretch>
        </p:blipFill>
        <p:spPr>
          <a:xfrm>
            <a:off x="5774387" y="3012142"/>
            <a:ext cx="2961067" cy="3388658"/>
          </a:xfrm>
          <a:prstGeom prst="rect">
            <a:avLst/>
          </a:prstGeom>
        </p:spPr>
      </p:pic>
      <p:pic>
        <p:nvPicPr>
          <p:cNvPr id="5" name="Picture 4" descr="Screen Shot 2014-12-13 at 2.11.27 PM.png"/>
          <p:cNvPicPr>
            <a:picLocks noChangeAspect="1"/>
          </p:cNvPicPr>
          <p:nvPr/>
        </p:nvPicPr>
        <p:blipFill>
          <a:blip r:embed="rId4"/>
          <a:stretch>
            <a:fillRect/>
          </a:stretch>
        </p:blipFill>
        <p:spPr>
          <a:xfrm>
            <a:off x="3234504" y="3012142"/>
            <a:ext cx="2927291" cy="33886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a:t>
            </a:r>
            <a:endParaRPr lang="en-US" dirty="0"/>
          </a:p>
        </p:txBody>
      </p:sp>
      <p:sp>
        <p:nvSpPr>
          <p:cNvPr id="3" name="Content Placeholder 2"/>
          <p:cNvSpPr>
            <a:spLocks noGrp="1"/>
          </p:cNvSpPr>
          <p:nvPr>
            <p:ph idx="1"/>
          </p:nvPr>
        </p:nvSpPr>
        <p:spPr/>
        <p:txBody>
          <a:bodyPr>
            <a:normAutofit/>
          </a:bodyPr>
          <a:lstStyle/>
          <a:p>
            <a:r>
              <a:rPr lang="en-US" sz="2800" dirty="0" smtClean="0"/>
              <a:t>Design a shell to protect your turtle body (play doh ball)</a:t>
            </a:r>
          </a:p>
          <a:p>
            <a:r>
              <a:rPr lang="en-US" sz="2800" dirty="0" smtClean="0"/>
              <a:t>Shell must have:</a:t>
            </a:r>
          </a:p>
          <a:p>
            <a:pPr lvl="1"/>
            <a:r>
              <a:rPr lang="en-US" sz="2800" dirty="0" smtClean="0"/>
              <a:t>Holes for head, legs, and tail</a:t>
            </a:r>
          </a:p>
          <a:p>
            <a:pPr lvl="1"/>
            <a:r>
              <a:rPr lang="en-US" sz="2800" dirty="0" smtClean="0"/>
              <a:t>Top and bottom protection</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Engineering Design Process</a:t>
            </a:r>
            <a:endParaRPr lang="en-US" dirty="0"/>
          </a:p>
        </p:txBody>
      </p:sp>
      <p:sp>
        <p:nvSpPr>
          <p:cNvPr id="3" name="Content Placeholder 2"/>
          <p:cNvSpPr>
            <a:spLocks noGrp="1"/>
          </p:cNvSpPr>
          <p:nvPr>
            <p:ph idx="1"/>
          </p:nvPr>
        </p:nvSpPr>
        <p:spPr>
          <a:xfrm>
            <a:off x="394767" y="3012142"/>
            <a:ext cx="8375921" cy="3388658"/>
          </a:xfrm>
        </p:spPr>
        <p:txBody>
          <a:bodyPr vert="horz"/>
          <a:lstStyle/>
          <a:p>
            <a:pPr>
              <a:buNone/>
            </a:pPr>
            <a:r>
              <a:rPr lang="en-US" b="1" dirty="0" smtClean="0">
                <a:solidFill>
                  <a:schemeClr val="accent1"/>
                </a:solidFill>
              </a:rPr>
              <a:t>Ask</a:t>
            </a:r>
            <a:r>
              <a:rPr lang="en-US" b="1" dirty="0" smtClean="0"/>
              <a:t>- Monday: </a:t>
            </a:r>
            <a:r>
              <a:rPr lang="en-US" sz="1800" b="1" dirty="0" smtClean="0"/>
              <a:t>Read Amazing Animals, explore real turtle shells</a:t>
            </a:r>
          </a:p>
          <a:p>
            <a:pPr>
              <a:buNone/>
            </a:pPr>
            <a:r>
              <a:rPr lang="en-US" b="1" dirty="0" smtClean="0">
                <a:solidFill>
                  <a:srgbClr val="073779"/>
                </a:solidFill>
              </a:rPr>
              <a:t>Imagine/Plan</a:t>
            </a:r>
            <a:r>
              <a:rPr lang="en-US" b="1" dirty="0" smtClean="0"/>
              <a:t>- Tuesday: </a:t>
            </a:r>
            <a:r>
              <a:rPr lang="en-US" sz="1800" b="1" dirty="0" smtClean="0"/>
              <a:t>View materials, plan and sketch</a:t>
            </a:r>
            <a:r>
              <a:rPr lang="en-US" b="1" dirty="0" smtClean="0"/>
              <a:t> </a:t>
            </a:r>
          </a:p>
          <a:p>
            <a:pPr>
              <a:buNone/>
            </a:pPr>
            <a:r>
              <a:rPr lang="en-US" b="1" dirty="0" smtClean="0">
                <a:solidFill>
                  <a:srgbClr val="073779"/>
                </a:solidFill>
              </a:rPr>
              <a:t>Create</a:t>
            </a:r>
            <a:r>
              <a:rPr lang="en-US" b="1" dirty="0" smtClean="0"/>
              <a:t>- Wednesday: </a:t>
            </a:r>
            <a:r>
              <a:rPr lang="en-US" sz="1800" b="1" dirty="0" smtClean="0"/>
              <a:t>build shells</a:t>
            </a:r>
            <a:r>
              <a:rPr lang="en-US" b="1" dirty="0" smtClean="0"/>
              <a:t> </a:t>
            </a:r>
          </a:p>
          <a:p>
            <a:pPr>
              <a:buNone/>
            </a:pPr>
            <a:r>
              <a:rPr lang="en-US" b="1" dirty="0" smtClean="0">
                <a:solidFill>
                  <a:srgbClr val="073779"/>
                </a:solidFill>
              </a:rPr>
              <a:t>Improve</a:t>
            </a:r>
            <a:r>
              <a:rPr lang="en-US" b="1" dirty="0" smtClean="0"/>
              <a:t>- Thursday: </a:t>
            </a:r>
            <a:r>
              <a:rPr lang="en-US" sz="1800" b="1" dirty="0" smtClean="0"/>
              <a:t>finish building and test shells</a:t>
            </a:r>
            <a:r>
              <a:rPr lang="en-US" b="1" dirty="0" smtClean="0"/>
              <a:t> </a:t>
            </a:r>
          </a:p>
          <a:p>
            <a:pPr>
              <a:buNone/>
            </a:pPr>
            <a:r>
              <a:rPr lang="en-US" b="1" dirty="0" smtClean="0">
                <a:solidFill>
                  <a:srgbClr val="073779"/>
                </a:solidFill>
              </a:rPr>
              <a:t>Present</a:t>
            </a:r>
            <a:r>
              <a:rPr lang="en-US" b="1" dirty="0" smtClean="0"/>
              <a:t>- Friday: </a:t>
            </a:r>
            <a:r>
              <a:rPr lang="en-US" sz="1800" b="1" dirty="0" smtClean="0"/>
              <a:t>complete rubric, present shells defend choices</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Supplies Needed</a:t>
            </a:r>
            <a:endParaRPr lang="en-US" dirty="0"/>
          </a:p>
        </p:txBody>
      </p:sp>
      <p:sp>
        <p:nvSpPr>
          <p:cNvPr id="3" name="Content Placeholder 2"/>
          <p:cNvSpPr>
            <a:spLocks noGrp="1"/>
          </p:cNvSpPr>
          <p:nvPr>
            <p:ph idx="1"/>
          </p:nvPr>
        </p:nvSpPr>
        <p:spPr/>
        <p:txBody>
          <a:bodyPr wrap="square" numCol="2">
            <a:noAutofit/>
          </a:bodyPr>
          <a:lstStyle/>
          <a:p>
            <a:pPr>
              <a:spcAft>
                <a:spcPts val="200"/>
              </a:spcAft>
              <a:buNone/>
            </a:pPr>
            <a:r>
              <a:rPr lang="en-US" dirty="0" smtClean="0"/>
              <a:t>Paper plates </a:t>
            </a:r>
            <a:r>
              <a:rPr lang="en-US" sz="1400" dirty="0" smtClean="0"/>
              <a:t>(small)</a:t>
            </a:r>
          </a:p>
          <a:p>
            <a:pPr>
              <a:spcAft>
                <a:spcPts val="200"/>
              </a:spcAft>
              <a:buNone/>
            </a:pPr>
            <a:r>
              <a:rPr lang="en-US" dirty="0" smtClean="0"/>
              <a:t>Foam plates </a:t>
            </a:r>
            <a:r>
              <a:rPr lang="en-US" sz="1400" dirty="0" smtClean="0"/>
              <a:t>(small)</a:t>
            </a:r>
          </a:p>
          <a:p>
            <a:pPr>
              <a:spcAft>
                <a:spcPts val="200"/>
              </a:spcAft>
              <a:buNone/>
            </a:pPr>
            <a:r>
              <a:rPr lang="en-US" dirty="0" smtClean="0"/>
              <a:t>Dixie cups </a:t>
            </a:r>
          </a:p>
          <a:p>
            <a:pPr>
              <a:spcAft>
                <a:spcPts val="200"/>
              </a:spcAft>
              <a:buNone/>
            </a:pPr>
            <a:r>
              <a:rPr lang="en-US" dirty="0" smtClean="0"/>
              <a:t>Cardboard tubes </a:t>
            </a:r>
          </a:p>
          <a:p>
            <a:pPr>
              <a:spcAft>
                <a:spcPts val="200"/>
              </a:spcAft>
              <a:buNone/>
            </a:pPr>
            <a:r>
              <a:rPr lang="en-US" dirty="0" smtClean="0"/>
              <a:t>Paper bowls </a:t>
            </a:r>
          </a:p>
          <a:p>
            <a:pPr>
              <a:spcAft>
                <a:spcPts val="200"/>
              </a:spcAft>
              <a:buNone/>
            </a:pPr>
            <a:r>
              <a:rPr lang="en-US" dirty="0" smtClean="0"/>
              <a:t>Aluminum foil </a:t>
            </a:r>
          </a:p>
          <a:p>
            <a:pPr>
              <a:spcAft>
                <a:spcPts val="200"/>
              </a:spcAft>
              <a:buNone/>
            </a:pPr>
            <a:r>
              <a:rPr lang="en-US" dirty="0" smtClean="0"/>
              <a:t>Pie tins </a:t>
            </a:r>
            <a:r>
              <a:rPr lang="en-US" sz="1400" dirty="0" smtClean="0"/>
              <a:t>(small)</a:t>
            </a:r>
            <a:endParaRPr lang="en-US" dirty="0" smtClean="0"/>
          </a:p>
          <a:p>
            <a:pPr>
              <a:spcAft>
                <a:spcPts val="200"/>
              </a:spcAft>
              <a:buNone/>
            </a:pPr>
            <a:r>
              <a:rPr lang="en-US" dirty="0" smtClean="0"/>
              <a:t>Popsicle sticks</a:t>
            </a:r>
          </a:p>
          <a:p>
            <a:pPr>
              <a:spcAft>
                <a:spcPts val="200"/>
              </a:spcAft>
              <a:buNone/>
            </a:pPr>
            <a:endParaRPr lang="en-US" dirty="0" smtClean="0">
              <a:solidFill>
                <a:srgbClr val="073779"/>
              </a:solidFill>
            </a:endParaRPr>
          </a:p>
          <a:p>
            <a:pPr>
              <a:spcAft>
                <a:spcPts val="200"/>
              </a:spcAft>
              <a:buNone/>
            </a:pPr>
            <a:endParaRPr lang="en-US" dirty="0">
              <a:solidFill>
                <a:srgbClr val="073779"/>
              </a:solidFill>
            </a:endParaRPr>
          </a:p>
          <a:p>
            <a:pPr>
              <a:spcAft>
                <a:spcPts val="200"/>
              </a:spcAft>
              <a:buNone/>
            </a:pPr>
            <a:r>
              <a:rPr lang="en-US" dirty="0" smtClean="0">
                <a:solidFill>
                  <a:srgbClr val="073779"/>
                </a:solidFill>
              </a:rPr>
              <a:t>Adhesives:</a:t>
            </a:r>
          </a:p>
          <a:p>
            <a:pPr>
              <a:spcAft>
                <a:spcPts val="200"/>
              </a:spcAft>
              <a:buNone/>
            </a:pPr>
            <a:r>
              <a:rPr lang="en-US" dirty="0" smtClean="0">
                <a:solidFill>
                  <a:srgbClr val="073779"/>
                </a:solidFill>
              </a:rPr>
              <a:t>Glue </a:t>
            </a:r>
          </a:p>
          <a:p>
            <a:pPr>
              <a:spcAft>
                <a:spcPts val="200"/>
              </a:spcAft>
              <a:buNone/>
            </a:pPr>
            <a:r>
              <a:rPr lang="en-US" dirty="0" smtClean="0">
                <a:solidFill>
                  <a:srgbClr val="073779"/>
                </a:solidFill>
              </a:rPr>
              <a:t>Tape (1 foot)</a:t>
            </a:r>
          </a:p>
          <a:p>
            <a:pPr>
              <a:spcAft>
                <a:spcPts val="200"/>
              </a:spcAft>
              <a:buNone/>
            </a:pPr>
            <a:r>
              <a:rPr lang="en-US" dirty="0" smtClean="0">
                <a:solidFill>
                  <a:srgbClr val="073779"/>
                </a:solidFill>
              </a:rPr>
              <a:t>Pipe cleaners </a:t>
            </a:r>
          </a:p>
          <a:p>
            <a:pPr>
              <a:spcAft>
                <a:spcPts val="200"/>
              </a:spcAft>
              <a:buNone/>
            </a:pPr>
            <a:r>
              <a:rPr lang="en-US" dirty="0" smtClean="0">
                <a:solidFill>
                  <a:srgbClr val="073779"/>
                </a:solidFill>
              </a:rPr>
              <a:t>Brads</a:t>
            </a:r>
            <a:r>
              <a:rPr lang="en-US" dirty="0" smtClean="0"/>
              <a:t>   </a:t>
            </a:r>
          </a:p>
          <a:p>
            <a:pPr>
              <a:spcAft>
                <a:spcPts val="200"/>
              </a:spcAft>
              <a:buNone/>
            </a:pPr>
            <a:endParaRPr lang="en-US" dirty="0" smtClean="0">
              <a:solidFill>
                <a:schemeClr val="tx2"/>
              </a:solidFill>
            </a:endParaRPr>
          </a:p>
          <a:p>
            <a:pPr>
              <a:spcAft>
                <a:spcPts val="200"/>
              </a:spcAft>
              <a:buNone/>
            </a:pPr>
            <a:r>
              <a:rPr lang="en-US" dirty="0" smtClean="0">
                <a:solidFill>
                  <a:schemeClr val="accent3"/>
                </a:solidFill>
              </a:rPr>
              <a:t>Green playdoh </a:t>
            </a:r>
            <a:r>
              <a:rPr lang="en-US" sz="1800" dirty="0" smtClean="0">
                <a:solidFill>
                  <a:schemeClr val="accent3"/>
                </a:solidFill>
              </a:rPr>
              <a:t>(turtle body)</a:t>
            </a:r>
          </a:p>
          <a:p>
            <a:pPr>
              <a:spcAft>
                <a:spcPts val="200"/>
              </a:spcAft>
              <a:buNone/>
            </a:pPr>
            <a:r>
              <a:rPr lang="en-US" dirty="0" smtClean="0">
                <a:solidFill>
                  <a:schemeClr val="accent3"/>
                </a:solidFill>
              </a:rPr>
              <a:t>Tennis ball</a:t>
            </a:r>
            <a:r>
              <a:rPr lang="en-US" dirty="0" smtClean="0">
                <a:solidFill>
                  <a:schemeClr val="accent1">
                    <a:lumMod val="60000"/>
                    <a:lumOff val="40000"/>
                  </a:schemeClr>
                </a:solidFill>
              </a:rPr>
              <a:t> </a:t>
            </a:r>
            <a:r>
              <a:rPr lang="en-US" sz="1800" dirty="0" smtClean="0">
                <a:solidFill>
                  <a:srgbClr val="FFCC00"/>
                </a:solidFill>
              </a:rPr>
              <a:t>(for testing)</a:t>
            </a:r>
          </a:p>
          <a:p>
            <a:pPr>
              <a:spcAft>
                <a:spcPts val="200"/>
              </a:spcAft>
              <a:buNone/>
            </a:pPr>
            <a:endParaRPr lang="en-US" dirty="0" smtClean="0"/>
          </a:p>
          <a:p>
            <a:pPr>
              <a:spcAft>
                <a:spcPts val="200"/>
              </a:spcAft>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Go To the Moon</a:t>
            </a:r>
            <a:endParaRPr lang="en-US" dirty="0"/>
          </a:p>
        </p:txBody>
      </p:sp>
      <p:sp>
        <p:nvSpPr>
          <p:cNvPr id="3" name="Content Placeholder 2"/>
          <p:cNvSpPr>
            <a:spLocks noGrp="1"/>
          </p:cNvSpPr>
          <p:nvPr>
            <p:ph idx="1"/>
          </p:nvPr>
        </p:nvSpPr>
        <p:spPr>
          <a:xfrm>
            <a:off x="343275" y="3012142"/>
            <a:ext cx="8581887" cy="3388658"/>
          </a:xfrm>
        </p:spPr>
        <p:txBody>
          <a:bodyPr>
            <a:noAutofit/>
          </a:bodyPr>
          <a:lstStyle/>
          <a:p>
            <a:pPr algn="ctr">
              <a:buNone/>
            </a:pPr>
            <a:r>
              <a:rPr lang="en-US" sz="3200" dirty="0" smtClean="0"/>
              <a:t>Astronauts use tools to do special jobs on the moon.  This week, we will learn about space exploration, vehicles, and tools. Do you know why astronauts collect objects on the moon? Can you design a robo-arm to collect a moon rock?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Go To the Moon</a:t>
            </a:r>
            <a:endParaRPr lang="en-US" dirty="0"/>
          </a:p>
        </p:txBody>
      </p:sp>
      <p:pic>
        <p:nvPicPr>
          <p:cNvPr id="4" name="Content Placeholder 3" descr="Screen Shot 2014-12-13 at 2.10.49 PM.png"/>
          <p:cNvPicPr>
            <a:picLocks noGrp="1" noChangeAspect="1"/>
          </p:cNvPicPr>
          <p:nvPr>
            <p:ph idx="1"/>
          </p:nvPr>
        </p:nvPicPr>
        <p:blipFill>
          <a:blip r:embed="rId2"/>
          <a:stretch>
            <a:fillRect/>
          </a:stretch>
        </p:blipFill>
        <p:spPr>
          <a:xfrm>
            <a:off x="712788" y="3012142"/>
            <a:ext cx="2675530" cy="3388658"/>
          </a:xfrm>
        </p:spPr>
      </p:pic>
      <p:pic>
        <p:nvPicPr>
          <p:cNvPr id="6" name="Picture 5" descr="Screen Shot 2014-12-13 at 2.11.45 PM.png"/>
          <p:cNvPicPr>
            <a:picLocks noChangeAspect="1"/>
          </p:cNvPicPr>
          <p:nvPr/>
        </p:nvPicPr>
        <p:blipFill>
          <a:blip r:embed="rId3"/>
          <a:stretch>
            <a:fillRect/>
          </a:stretch>
        </p:blipFill>
        <p:spPr>
          <a:xfrm>
            <a:off x="3388318" y="3012142"/>
            <a:ext cx="2567165" cy="3388658"/>
          </a:xfrm>
          <a:prstGeom prst="rect">
            <a:avLst/>
          </a:prstGeom>
        </p:spPr>
      </p:pic>
      <p:pic>
        <p:nvPicPr>
          <p:cNvPr id="5" name="Picture 4" descr="Screen Shot 2014-12-13 at 2.11.27 PM.png"/>
          <p:cNvPicPr>
            <a:picLocks noChangeAspect="1"/>
          </p:cNvPicPr>
          <p:nvPr/>
        </p:nvPicPr>
        <p:blipFill>
          <a:blip r:embed="rId4"/>
          <a:stretch>
            <a:fillRect/>
          </a:stretch>
        </p:blipFill>
        <p:spPr>
          <a:xfrm>
            <a:off x="5955483" y="3012142"/>
            <a:ext cx="2561632" cy="33886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a:t>
            </a:r>
            <a:endParaRPr lang="en-US" dirty="0"/>
          </a:p>
        </p:txBody>
      </p:sp>
      <p:sp>
        <p:nvSpPr>
          <p:cNvPr id="3" name="Content Placeholder 2"/>
          <p:cNvSpPr>
            <a:spLocks noGrp="1"/>
          </p:cNvSpPr>
          <p:nvPr>
            <p:ph idx="1"/>
          </p:nvPr>
        </p:nvSpPr>
        <p:spPr/>
        <p:txBody>
          <a:bodyPr>
            <a:normAutofit/>
          </a:bodyPr>
          <a:lstStyle/>
          <a:p>
            <a:r>
              <a:rPr lang="en-US" sz="2800" dirty="0" smtClean="0"/>
              <a:t>Design a robo arm to collect a moon rock (jewel stone)</a:t>
            </a:r>
          </a:p>
          <a:p>
            <a:r>
              <a:rPr lang="en-US" sz="2800" dirty="0" smtClean="0"/>
              <a:t>Arm must have:</a:t>
            </a:r>
          </a:p>
          <a:p>
            <a:pPr lvl="1"/>
            <a:r>
              <a:rPr lang="en-US" sz="2800" dirty="0" smtClean="0"/>
              <a:t>Enough length to reach object without leaving “rocket”</a:t>
            </a:r>
          </a:p>
          <a:p>
            <a:pPr lvl="1"/>
            <a:r>
              <a:rPr lang="en-US" sz="2800" dirty="0" smtClean="0"/>
              <a:t>Tool at tip to collect object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1663</TotalTime>
  <Words>226</Words>
  <Application>Microsoft Office PowerPoint</Application>
  <PresentationFormat>On-screen Show (4:3)</PresentationFormat>
  <Paragraphs>81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Rounded MT Bold</vt:lpstr>
      <vt:lpstr>Sky</vt:lpstr>
      <vt:lpstr>STEM</vt:lpstr>
      <vt:lpstr>Amazing Animals</vt:lpstr>
      <vt:lpstr>Amazing Animals</vt:lpstr>
      <vt:lpstr>Challenge</vt:lpstr>
      <vt:lpstr>Engineering Design Process</vt:lpstr>
      <vt:lpstr>Supplies Needed</vt:lpstr>
      <vt:lpstr>Let’s Go To the Moon</vt:lpstr>
      <vt:lpstr>Let’s Go To the Moon</vt:lpstr>
      <vt:lpstr>Challenge</vt:lpstr>
      <vt:lpstr>Engineering Design Process</vt:lpstr>
      <vt:lpstr>Supplies Needed</vt:lpstr>
      <vt:lpstr>Questions?</vt:lpstr>
      <vt:lpstr>Are you ready to start planning?</vt:lpstr>
    </vt:vector>
  </TitlesOfParts>
  <Company>Integrity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dc:title>
  <dc:creator>Mike Dulin</dc:creator>
  <cp:lastModifiedBy>Doreen T. Dulin</cp:lastModifiedBy>
  <cp:revision>6</cp:revision>
  <dcterms:created xsi:type="dcterms:W3CDTF">2015-01-04T18:46:24Z</dcterms:created>
  <dcterms:modified xsi:type="dcterms:W3CDTF">2015-01-05T18:14:04Z</dcterms:modified>
</cp:coreProperties>
</file>